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12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</a:t>
            </a:r>
            <a:r>
              <a:rPr lang="en-US"/>
              <a:t>learn about </a:t>
            </a:r>
            <a:r>
              <a:rPr lang="en-US" dirty="0"/>
              <a:t>Loop Patterns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so many ways to use For loops.</a:t>
            </a:r>
          </a:p>
          <a:p>
            <a:r>
              <a:rPr lang="en-US" dirty="0"/>
              <a:t>In this lesson, we will review a few common patterns.</a:t>
            </a:r>
          </a:p>
          <a:p>
            <a:r>
              <a:rPr lang="en-US" dirty="0"/>
              <a:t>These patterns shown here are just starting points.</a:t>
            </a:r>
          </a:p>
          <a:p>
            <a:r>
              <a:rPr lang="en-US" dirty="0"/>
              <a:t>Think of them as templates that can be adapted and combined to solve more complex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58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a list of items, and want to know how many there are.</a:t>
            </a:r>
          </a:p>
          <a:p>
            <a:r>
              <a:rPr lang="en-US" dirty="0"/>
              <a:t>A simple algorithm is, starting with an initial value of 0, to add 1 for each element we see to a "count" variable.</a:t>
            </a:r>
          </a:p>
          <a:p>
            <a:r>
              <a:rPr lang="en-US" dirty="0"/>
              <a:t>When the loop is finished, the "count" variable will have the length of the list.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150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a list of numbers, and want to add them all up.</a:t>
            </a:r>
          </a:p>
          <a:p>
            <a:r>
              <a:rPr lang="en-US" dirty="0"/>
              <a:t>The plus operator can only take two items at a time, however.</a:t>
            </a:r>
          </a:p>
          <a:p>
            <a:r>
              <a:rPr lang="en-US" dirty="0"/>
              <a:t>Therefore, we add each element one at a time to a "sum" variable, which is also initialized to 0.</a:t>
            </a:r>
          </a:p>
          <a:p>
            <a:r>
              <a:rPr lang="en-US" dirty="0"/>
              <a:t>As you can see the, the sum pattern is similar to the Count pattern, except instead of adding 1, we are adding the iteration variable.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363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Sum and Count patterns are both more specific examples of the accumulator pattern.</a:t>
            </a:r>
          </a:p>
          <a:p>
            <a:r>
              <a:rPr lang="en-US" dirty="0"/>
              <a:t>In general, this pattern allows us to start with an initial value and use any function or operation that takes in two values.</a:t>
            </a:r>
          </a:p>
          <a:p>
            <a:r>
              <a:rPr lang="en-US" dirty="0"/>
              <a:t>This pattern can be applied to numbers, but it also works for strings, </a:t>
            </a:r>
            <a:r>
              <a:rPr lang="en-US" dirty="0" err="1"/>
              <a:t>booleans</a:t>
            </a:r>
            <a:r>
              <a:rPr lang="en-US" dirty="0"/>
              <a:t>, and even lists.</a:t>
            </a:r>
          </a:p>
          <a:p>
            <a:r>
              <a:rPr lang="en-US" dirty="0"/>
              <a:t>This process of accumulation is also sometimes known as "reducing" or "folding" a list.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057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happens when we accumulate a list?</a:t>
            </a:r>
          </a:p>
          <a:p>
            <a:r>
              <a:rPr lang="en-US" dirty="0"/>
              <a:t>If we start with an empty list as our initial value, and append each value one at a time, we end up with a copy of the original list.</a:t>
            </a:r>
          </a:p>
          <a:p>
            <a:r>
              <a:rPr lang="en-US" dirty="0"/>
              <a:t>As we're appending values, we can also modify them.</a:t>
            </a:r>
          </a:p>
          <a:p>
            <a:r>
              <a:rPr lang="en-US" dirty="0"/>
              <a:t>For example, you could double each value from the old list, or convert each temperature from Fahrenheit to Celsius.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64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a list of numbers, and want to ignore some of them according to a rule.</a:t>
            </a:r>
          </a:p>
          <a:p>
            <a:r>
              <a:rPr lang="en-US" dirty="0"/>
              <a:t>By embedding an IF statement inside the loop, we can optionally include or not include elements in our accumulation.</a:t>
            </a:r>
          </a:p>
          <a:p>
            <a:r>
              <a:rPr lang="en-US" dirty="0"/>
              <a:t>The Filter pattern is very compatible with the other patterns.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80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pattern is used to find the highest or lowest element in a list.</a:t>
            </a:r>
          </a:p>
          <a:p>
            <a:r>
              <a:rPr lang="en-US" dirty="0"/>
              <a:t>At first, it may appear similar to the Filter pattern, because it uses an IF statement.</a:t>
            </a:r>
          </a:p>
          <a:p>
            <a:r>
              <a:rPr lang="en-US" dirty="0"/>
              <a:t>However, you can see that instead of comparing each element to a constant value, the conditional compares each value to the accumulated value.</a:t>
            </a:r>
          </a:p>
          <a:p>
            <a:r>
              <a:rPr lang="en-US" dirty="0"/>
              <a:t>Using this pattern, the accumulated value (in this case a maximum) will end up as the highest value in the list.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699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Novices always struggle with what goes inside or outside of a loop body.</a:t>
            </a:r>
          </a:p>
          <a:p>
            <a:r>
              <a:rPr lang="en-US" dirty="0"/>
              <a:t>Remember, every statement inside the body is executed for each element.</a:t>
            </a:r>
          </a:p>
          <a:p>
            <a:r>
              <a:rPr lang="en-US" dirty="0"/>
              <a:t>Only put things inside if they should happen for each element.</a:t>
            </a:r>
          </a:p>
          <a:p>
            <a:r>
              <a:rPr lang="en-US" dirty="0"/>
              <a:t>The patterns can help you keep track of where things go, but ultimately you have to think critically to know.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628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100" dirty="0"/>
              <a:t>Loop Patterns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EC2C6B3-5CB9-4475-9D65-B2480715E6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798">
        <p:fade/>
      </p:transition>
    </mc:Choice>
    <mc:Fallback>
      <p:transition spd="med" advTm="37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56AC3-59BC-420B-9BED-045B4EFCD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Patterns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F59472-7143-44E8-BABD-4EB5525DA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</a:t>
            </a:r>
          </a:p>
          <a:p>
            <a:r>
              <a:rPr lang="en-US" dirty="0"/>
              <a:t>Sum</a:t>
            </a:r>
          </a:p>
          <a:p>
            <a:r>
              <a:rPr lang="en-US" dirty="0"/>
              <a:t>Accumulate</a:t>
            </a:r>
          </a:p>
          <a:p>
            <a:r>
              <a:rPr lang="en-US" dirty="0"/>
              <a:t>Map</a:t>
            </a:r>
          </a:p>
          <a:p>
            <a:r>
              <a:rPr lang="en-US" dirty="0"/>
              <a:t>Filter</a:t>
            </a:r>
          </a:p>
          <a:p>
            <a:r>
              <a:rPr lang="en-US" dirty="0"/>
              <a:t>Min/Max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BFD087F-4874-4BEE-B520-56A35AE5C2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8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807">
        <p:fade/>
      </p:transition>
    </mc:Choice>
    <mc:Fallback>
      <p:transition spd="med" advTm="168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DCEEE-37E9-4090-8AE8-7111E952F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 Pattern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81F3E8-7956-4275-BCDD-A4566553599A}"/>
              </a:ext>
            </a:extLst>
          </p:cNvPr>
          <p:cNvSpPr/>
          <p:nvPr/>
        </p:nvSpPr>
        <p:spPr>
          <a:xfrm>
            <a:off x="3032760" y="2466049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count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a_list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count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count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count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8EFB3A27-375C-441D-9CE7-D5886442D046}"/>
              </a:ext>
            </a:extLst>
          </p:cNvPr>
          <p:cNvSpPr/>
          <p:nvPr/>
        </p:nvSpPr>
        <p:spPr>
          <a:xfrm>
            <a:off x="443543" y="2466049"/>
            <a:ext cx="2299658" cy="1017897"/>
          </a:xfrm>
          <a:prstGeom prst="wedgeRoundRectCallout">
            <a:avLst>
              <a:gd name="adj1" fmla="val 63291"/>
              <a:gd name="adj2" fmla="val -2563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Accumulator variable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21C315C-F01C-48A4-90E8-DFD98A4749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95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9655">
        <p:fade/>
      </p:transition>
    </mc:Choice>
    <mc:Fallback>
      <p:transition spd="med" advTm="196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DCEEE-37E9-4090-8AE8-7111E952F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 Pattern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81F3E8-7956-4275-BCDD-A4566553599A}"/>
              </a:ext>
            </a:extLst>
          </p:cNvPr>
          <p:cNvSpPr/>
          <p:nvPr/>
        </p:nvSpPr>
        <p:spPr>
          <a:xfrm>
            <a:off x="3032760" y="2466049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sum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a_list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sum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sum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+ 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item</a:t>
            </a: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sum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8EFB3A27-375C-441D-9CE7-D5886442D046}"/>
              </a:ext>
            </a:extLst>
          </p:cNvPr>
          <p:cNvSpPr/>
          <p:nvPr/>
        </p:nvSpPr>
        <p:spPr>
          <a:xfrm>
            <a:off x="443543" y="2466049"/>
            <a:ext cx="2299658" cy="1017897"/>
          </a:xfrm>
          <a:prstGeom prst="wedgeRoundRectCallout">
            <a:avLst>
              <a:gd name="adj1" fmla="val 63291"/>
              <a:gd name="adj2" fmla="val -2563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Accumulator variable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A5A213AD-DF1A-44C5-AF72-13679AA0F80F}"/>
              </a:ext>
            </a:extLst>
          </p:cNvPr>
          <p:cNvSpPr/>
          <p:nvPr/>
        </p:nvSpPr>
        <p:spPr>
          <a:xfrm>
            <a:off x="6829102" y="4502786"/>
            <a:ext cx="2299658" cy="1017897"/>
          </a:xfrm>
          <a:prstGeom prst="wedgeRoundRectCallout">
            <a:avLst>
              <a:gd name="adj1" fmla="val -12483"/>
              <a:gd name="adj2" fmla="val -10191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Iteration variable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79FAFAD-24B5-47F4-AE7D-1747F3A00E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383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8490">
        <p:fade/>
      </p:transition>
    </mc:Choice>
    <mc:Fallback>
      <p:transition spd="med" advTm="284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DCEEE-37E9-4090-8AE8-7111E952F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Accumulator Pattern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81F3E8-7956-4275-BCDD-A4566553599A}"/>
              </a:ext>
            </a:extLst>
          </p:cNvPr>
          <p:cNvSpPr/>
          <p:nvPr/>
        </p:nvSpPr>
        <p:spPr>
          <a:xfrm>
            <a:off x="951063" y="2397037"/>
            <a:ext cx="619750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result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""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a_list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result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result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+ 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item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C0003C-3F13-4372-944E-2E7D87C68DB6}"/>
              </a:ext>
            </a:extLst>
          </p:cNvPr>
          <p:cNvSpPr/>
          <p:nvPr/>
        </p:nvSpPr>
        <p:spPr>
          <a:xfrm>
            <a:off x="951063" y="4781347"/>
            <a:ext cx="619750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result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False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item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a_list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result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result </a:t>
            </a:r>
            <a:r>
              <a:rPr lang="en-US" sz="28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item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C928F2-D95B-4AB2-B872-B785D106D0D0}"/>
              </a:ext>
            </a:extLst>
          </p:cNvPr>
          <p:cNvSpPr txBox="1"/>
          <p:nvPr/>
        </p:nvSpPr>
        <p:spPr>
          <a:xfrm>
            <a:off x="951063" y="1919889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Strings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B6AAA8-7B62-47CC-A953-5A501D62A4A4}"/>
              </a:ext>
            </a:extLst>
          </p:cNvPr>
          <p:cNvSpPr txBox="1"/>
          <p:nvPr/>
        </p:nvSpPr>
        <p:spPr>
          <a:xfrm>
            <a:off x="951063" y="4369664"/>
            <a:ext cx="16177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Booleans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D3D6AD2-1E0B-43CE-A042-D088AA61B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31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7986">
        <p:fade/>
      </p:transition>
    </mc:Choice>
    <mc:Fallback>
      <p:transition spd="med" advTm="279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8C435-5404-4118-93FF-361FB8BBE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Pattern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37BFEF-8B39-4B37-B211-3ECB1B97AE82}"/>
              </a:ext>
            </a:extLst>
          </p:cNvPr>
          <p:cNvSpPr/>
          <p:nvPr/>
        </p:nvSpPr>
        <p:spPr>
          <a:xfrm>
            <a:off x="1143000" y="2229415"/>
            <a:ext cx="737270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copied_list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[]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old_list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copied_list</a:t>
            </a:r>
            <a:r>
              <a:rPr lang="en-US" sz="28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append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item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copied_list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51B9A9E6-44C1-4CE6-8D9D-D7122C5F14EC}"/>
              </a:ext>
            </a:extLst>
          </p:cNvPr>
          <p:cNvSpPr/>
          <p:nvPr/>
        </p:nvSpPr>
        <p:spPr>
          <a:xfrm>
            <a:off x="5175849" y="4476184"/>
            <a:ext cx="4295955" cy="1402369"/>
          </a:xfrm>
          <a:prstGeom prst="wedgeRoundRectCallout">
            <a:avLst>
              <a:gd name="adj1" fmla="val -15868"/>
              <a:gd name="adj2" fmla="val -10750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Or, an expression involving item such as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item 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endParaRPr lang="en-US" sz="2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CFBCF1A-E330-422A-84AB-BEB188851D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607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443">
        <p:fade/>
      </p:transition>
    </mc:Choice>
    <mc:Fallback>
      <p:transition spd="med" advTm="254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84CE8-1E38-4B63-B71F-FB8429BBD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Pattern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73A57C-FB5E-4663-AE3D-64CE610D352A}"/>
              </a:ext>
            </a:extLst>
          </p:cNvPr>
          <p:cNvSpPr/>
          <p:nvPr/>
        </p:nvSpPr>
        <p:spPr>
          <a:xfrm>
            <a:off x="1143000" y="2362055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result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a_list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100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    result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result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+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result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6886628A-1E00-4F01-A4C1-674979E7D666}"/>
              </a:ext>
            </a:extLst>
          </p:cNvPr>
          <p:cNvSpPr/>
          <p:nvPr/>
        </p:nvSpPr>
        <p:spPr>
          <a:xfrm>
            <a:off x="8264106" y="3191775"/>
            <a:ext cx="2449902" cy="672860"/>
          </a:xfrm>
          <a:prstGeom prst="wedgeRoundRectCallout">
            <a:avLst>
              <a:gd name="adj1" fmla="val -95481"/>
              <a:gd name="adj2" fmla="val 4711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Count + Filter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E5B31AF-B728-46D0-9476-AE7B8B7521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045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470">
        <p:fade/>
      </p:transition>
    </mc:Choice>
    <mc:Fallback>
      <p:transition spd="med" advTm="224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B4AE5-6C82-48F7-A6C6-C36CD2B07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Min/Max Pattern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BD7C00-1725-429B-82A3-3273E43174B8}"/>
              </a:ext>
            </a:extLst>
          </p:cNvPr>
          <p:cNvSpPr/>
          <p:nvPr/>
        </p:nvSpPr>
        <p:spPr>
          <a:xfrm>
            <a:off x="1143000" y="2431067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maximum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10000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a_list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maximum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    maximum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item</a:t>
            </a:r>
          </a:p>
          <a:p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maximum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7CBFE3E2-FDCA-48DC-BC55-1F970BC03475}"/>
              </a:ext>
            </a:extLst>
          </p:cNvPr>
          <p:cNvSpPr/>
          <p:nvPr/>
        </p:nvSpPr>
        <p:spPr>
          <a:xfrm>
            <a:off x="7671471" y="2550543"/>
            <a:ext cx="3347049" cy="1604513"/>
          </a:xfrm>
          <a:prstGeom prst="wedgeRoundRectCallout">
            <a:avLst>
              <a:gd name="adj1" fmla="val -112370"/>
              <a:gd name="adj2" fmla="val -4180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Use a value that's smaller than any value in the list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96285CF-1545-4BD2-87A9-42CE4599EB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710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077">
        <p:fade/>
      </p:transition>
    </mc:Choice>
    <mc:Fallback>
      <p:transition spd="med" advTm="320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EEBAD-44B5-4DA4-8ED8-0E30A2540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or Outside of the Body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155090-D8D6-4383-915C-2D8E1DC339D0}"/>
              </a:ext>
            </a:extLst>
          </p:cNvPr>
          <p:cNvSpPr/>
          <p:nvPr/>
        </p:nvSpPr>
        <p:spPr>
          <a:xfrm>
            <a:off x="884208" y="2697192"/>
            <a:ext cx="4875053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item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a_list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pass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021021-3960-4664-BBA9-B485C41DC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7900" y="3189288"/>
            <a:ext cx="5667375" cy="1352550"/>
          </a:xfrm>
          <a:prstGeom prst="rect">
            <a:avLst/>
          </a:prstGeom>
        </p:spPr>
      </p:pic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CFC176B2-4A92-4C2F-9506-537FE3CE0E30}"/>
              </a:ext>
            </a:extLst>
          </p:cNvPr>
          <p:cNvSpPr/>
          <p:nvPr/>
        </p:nvSpPr>
        <p:spPr>
          <a:xfrm>
            <a:off x="884208" y="2184495"/>
            <a:ext cx="1531189" cy="552953"/>
          </a:xfrm>
          <a:prstGeom prst="wedgeRoundRectCallout">
            <a:avLst>
              <a:gd name="adj1" fmla="val -21960"/>
              <a:gd name="adj2" fmla="val 11866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Before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5FF52B89-5F22-419A-8E0E-7AA45BFF7884}"/>
              </a:ext>
            </a:extLst>
          </p:cNvPr>
          <p:cNvSpPr/>
          <p:nvPr/>
        </p:nvSpPr>
        <p:spPr>
          <a:xfrm>
            <a:off x="5900003" y="2184494"/>
            <a:ext cx="1531189" cy="552953"/>
          </a:xfrm>
          <a:prstGeom prst="wedgeRoundRectCallout">
            <a:avLst>
              <a:gd name="adj1" fmla="val -21960"/>
              <a:gd name="adj2" fmla="val 11866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Before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F59F0DC0-3F60-41C8-B524-BC38A0BC82C7}"/>
              </a:ext>
            </a:extLst>
          </p:cNvPr>
          <p:cNvSpPr/>
          <p:nvPr/>
        </p:nvSpPr>
        <p:spPr>
          <a:xfrm>
            <a:off x="5900003" y="5212213"/>
            <a:ext cx="1531189" cy="552953"/>
          </a:xfrm>
          <a:prstGeom prst="wedgeRoundRectCallout">
            <a:avLst>
              <a:gd name="adj1" fmla="val -16326"/>
              <a:gd name="adj2" fmla="val -13094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After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EC121FF4-2E2F-475D-B5E9-AE22EF9A283C}"/>
              </a:ext>
            </a:extLst>
          </p:cNvPr>
          <p:cNvSpPr/>
          <p:nvPr/>
        </p:nvSpPr>
        <p:spPr>
          <a:xfrm>
            <a:off x="884207" y="4935736"/>
            <a:ext cx="1531189" cy="552953"/>
          </a:xfrm>
          <a:prstGeom prst="wedgeRoundRectCallout">
            <a:avLst>
              <a:gd name="adj1" fmla="val -16326"/>
              <a:gd name="adj2" fmla="val -13094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After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150B4BBC-ED18-4D12-A2D0-6E1746AF64EF}"/>
              </a:ext>
            </a:extLst>
          </p:cNvPr>
          <p:cNvSpPr/>
          <p:nvPr/>
        </p:nvSpPr>
        <p:spPr>
          <a:xfrm>
            <a:off x="3321734" y="4294562"/>
            <a:ext cx="1531189" cy="552953"/>
          </a:xfrm>
          <a:prstGeom prst="wedgeRoundRectCallout">
            <a:avLst>
              <a:gd name="adj1" fmla="val -133509"/>
              <a:gd name="adj2" fmla="val -5294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Inside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4269B029-D220-4E35-B8B5-4B6BC9A7013A}"/>
              </a:ext>
            </a:extLst>
          </p:cNvPr>
          <p:cNvSpPr/>
          <p:nvPr/>
        </p:nvSpPr>
        <p:spPr>
          <a:xfrm>
            <a:off x="8433449" y="4047596"/>
            <a:ext cx="1531189" cy="552953"/>
          </a:xfrm>
          <a:prstGeom prst="wedgeRoundRectCallout">
            <a:avLst>
              <a:gd name="adj1" fmla="val -133509"/>
              <a:gd name="adj2" fmla="val -5294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Inside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8661972-CCDE-450F-8C0B-CF2080C883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265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152">
        <p:fade/>
      </p:transition>
    </mc:Choice>
    <mc:Fallback>
      <p:transition spd="med" advTm="241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10427</TotalTime>
  <Words>797</Words>
  <Application>Microsoft Office PowerPoint</Application>
  <PresentationFormat>Widescreen</PresentationFormat>
  <Paragraphs>106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Corbel</vt:lpstr>
      <vt:lpstr>Courier New</vt:lpstr>
      <vt:lpstr>Basis</vt:lpstr>
      <vt:lpstr>Loop Patterns</vt:lpstr>
      <vt:lpstr>Many Patterns</vt:lpstr>
      <vt:lpstr>Count Pattern</vt:lpstr>
      <vt:lpstr>Sum Pattern</vt:lpstr>
      <vt:lpstr>Accumulator Pattern</vt:lpstr>
      <vt:lpstr>Map Pattern</vt:lpstr>
      <vt:lpstr>Filter Pattern</vt:lpstr>
      <vt:lpstr>Min/Max Pattern</vt:lpstr>
      <vt:lpstr>Inside or Outside of the Body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310</cp:revision>
  <dcterms:created xsi:type="dcterms:W3CDTF">2017-06-09T19:25:05Z</dcterms:created>
  <dcterms:modified xsi:type="dcterms:W3CDTF">2017-09-07T17:28:56Z</dcterms:modified>
</cp:coreProperties>
</file>